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Libre Franklin"/>
      <p:regular r:id="rId25"/>
      <p:bold r:id="rId26"/>
      <p:italic r:id="rId27"/>
      <p:boldItalic r:id="rId28"/>
    </p:embeddedFont>
    <p:embeddedFont>
      <p:font typeface="Franklin Gothic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0IX2R6HFt60/cPokU2thcyu4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341106-CE72-4F36-8E3D-7A436411CD1D}">
  <a:tblStyle styleId="{8C341106-CE72-4F36-8E3D-7A436411CD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ibreFranklin-bold.fntdata"/><Relationship Id="rId25" Type="http://schemas.openxmlformats.org/officeDocument/2006/relationships/font" Target="fonts/LibreFranklin-regular.fntdata"/><Relationship Id="rId28" Type="http://schemas.openxmlformats.org/officeDocument/2006/relationships/font" Target="fonts/LibreFranklin-boldItalic.fntdata"/><Relationship Id="rId27" Type="http://schemas.openxmlformats.org/officeDocument/2006/relationships/font" Target="fonts/LibreFranklin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ranklin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"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2"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3"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4"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"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2"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3"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4"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5"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6"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"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"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6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"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2"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8"/>
          <p:cNvSpPr txBox="1"/>
          <p:nvPr>
            <p:ph idx="1"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9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9"/>
          <p:cNvSpPr txBox="1"/>
          <p:nvPr>
            <p:ph idx="2"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3"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"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3"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1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1"/>
          <p:cNvSpPr txBox="1"/>
          <p:nvPr>
            <p:ph idx="3"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2"/>
          <p:cNvSpPr txBox="1"/>
          <p:nvPr>
            <p:ph idx="1" type="body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2"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3"/>
          <p:cNvSpPr txBox="1"/>
          <p:nvPr>
            <p:ph idx="3"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3"/>
          <p:cNvSpPr txBox="1"/>
          <p:nvPr>
            <p:ph idx="4"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" type="body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2" type="body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4"/>
          <p:cNvSpPr txBox="1"/>
          <p:nvPr>
            <p:ph idx="3" type="body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4" type="body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5" type="body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6" type="body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2"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idx="1" type="subTitle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2" type="body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3" type="body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" type="body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3" type="body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2" type="body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3" type="body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9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9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9"/>
          <p:cNvSpPr txBox="1"/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9"/>
          <p:cNvSpPr txBox="1"/>
          <p:nvPr>
            <p:ph idx="10"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1"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1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1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1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pette dripping into a petri dish" id="129" name="Google Shape;1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240" y="457200"/>
            <a:ext cx="7588440" cy="589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/>
          <p:nvPr/>
        </p:nvSpPr>
        <p:spPr>
          <a:xfrm>
            <a:off x="8119800" y="457200"/>
            <a:ext cx="3618360" cy="4822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"/>
          <p:cNvSpPr txBox="1"/>
          <p:nvPr/>
        </p:nvSpPr>
        <p:spPr>
          <a:xfrm>
            <a:off x="8372880" y="850680"/>
            <a:ext cx="3201480" cy="4197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VICTORIA LOO</a:t>
            </a:r>
            <a:endParaRPr b="0" i="0" sz="3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8119800" y="5367240"/>
            <a:ext cx="3618360" cy="9892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rotWithShape="0"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"/>
          <p:cNvSpPr txBox="1"/>
          <p:nvPr/>
        </p:nvSpPr>
        <p:spPr>
          <a:xfrm>
            <a:off x="8372880" y="5545440"/>
            <a:ext cx="3201480" cy="64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26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JULY 2021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120" y="2349360"/>
            <a:ext cx="9408240" cy="338436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1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20" y="2349360"/>
            <a:ext cx="9534240" cy="338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20" y="2349360"/>
            <a:ext cx="9506160" cy="33800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pic>
        <p:nvPicPr>
          <p:cNvPr id="270" name="Google Shape;27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0" y="707040"/>
            <a:ext cx="2543040" cy="91404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3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20" y="2349360"/>
            <a:ext cx="9524880" cy="338688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20" y="2349360"/>
            <a:ext cx="9562320" cy="33764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5"/>
          <p:cNvPicPr preferRelativeResize="0"/>
          <p:nvPr/>
        </p:nvPicPr>
        <p:blipFill rotWithShape="1">
          <a:blip r:embed="rId3">
            <a:alphaModFix/>
          </a:blip>
          <a:srcRect b="7748" l="0" r="0" t="10327"/>
          <a:stretch/>
        </p:blipFill>
        <p:spPr>
          <a:xfrm>
            <a:off x="491040" y="1808280"/>
            <a:ext cx="11310121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HYPOTHESIS TESTING: AGE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ONE TAILED TWO SAMPLES T-TEST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1055520" y="2426040"/>
            <a:ext cx="10188360" cy="283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NULL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Diabetics are younger compared to non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ALTERNATIVE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Diabetics are older compared to non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SIGNIFICANCE P-VALUE: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0.05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OUTCOME: 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Calculated P-Value is </a:t>
            </a:r>
            <a:r>
              <a:rPr b="1" i="0" lang="en-US" sz="18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5.56e-08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we reject Null Hypothesis.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CONCLUSION: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Diabetics are older compared to non diabetics.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6"/>
          <p:cNvPicPr preferRelativeResize="0"/>
          <p:nvPr/>
        </p:nvPicPr>
        <p:blipFill rotWithShape="1">
          <a:blip r:embed="rId3">
            <a:alphaModFix/>
          </a:blip>
          <a:srcRect b="7748" l="0" r="0" t="10327"/>
          <a:stretch/>
        </p:blipFill>
        <p:spPr>
          <a:xfrm>
            <a:off x="491040" y="1808280"/>
            <a:ext cx="11310121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HYPOTHESIS TESTING: BLOOD PRESSURE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ONE TAILED TWO SAMPLES T-TEST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1055520" y="2426040"/>
            <a:ext cx="10188360" cy="283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NULL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BP is lower in diabetics compared to non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ALTERNATIVE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BP is higher in diabetics compared to non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SIGNIFICANCE P-VALUE: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0.05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OUTCOME: 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Calculated P-Value is </a:t>
            </a:r>
            <a:r>
              <a:rPr b="1" i="0" lang="en-US" sz="18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1.36e-11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we reject Null Hypothesis.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CONCLUSION: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BP is higher in diabetics.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7748" l="0" r="0" t="10327"/>
          <a:stretch/>
        </p:blipFill>
        <p:spPr>
          <a:xfrm>
            <a:off x="491040" y="1808280"/>
            <a:ext cx="11310121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7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HYPOTHESIS TESTING: PREGNANCY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ONE TAILED TWO SAMPLES T-TEST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1055520" y="2426040"/>
            <a:ext cx="10188360" cy="31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NULL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pregnancies is lower in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ALTERNATIVE HYPOTHESIS: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pregnancies is higher in 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SIGNIFICANCE P-VALUE: 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0.05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OUTCOME: 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Calculated P-Value is </a:t>
            </a:r>
            <a:r>
              <a:rPr b="1" i="0" lang="en-US" sz="18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2.41e-06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we reject Null Hypothesis.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CONCLUSION:			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pregnancies is higher in diabetics compared to non 				diabetics.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8"/>
          <p:cNvPicPr preferRelativeResize="0"/>
          <p:nvPr/>
        </p:nvPicPr>
        <p:blipFill rotWithShape="1">
          <a:blip r:embed="rId3">
            <a:alphaModFix/>
          </a:blip>
          <a:srcRect b="9767" l="-156" r="155" t="21592"/>
          <a:stretch/>
        </p:blipFill>
        <p:spPr>
          <a:xfrm>
            <a:off x="491040" y="1808280"/>
            <a:ext cx="112924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8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SUMMARY &amp; NEXT STEPS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712800" y="1874880"/>
            <a:ext cx="10531080" cy="435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summary,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all given features are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positively correlated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a diabetic. And some stronger than others. For example Glucose Level &amp; BMI.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 can predict whether a person is likely to be diabetic based on a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set of underlying features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Next steps,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further analysis is required in order to create a model to predict diabetics given a set existing features.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"/>
          <p:cNvPicPr preferRelativeResize="0"/>
          <p:nvPr/>
        </p:nvPicPr>
        <p:blipFill rotWithShape="1">
          <a:blip r:embed="rId3">
            <a:alphaModFix/>
          </a:blip>
          <a:srcRect b="11349" l="-155" r="154" t="8855"/>
          <a:stretch/>
        </p:blipFill>
        <p:spPr>
          <a:xfrm>
            <a:off x="491040" y="1808280"/>
            <a:ext cx="112924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CONTEXT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473760" y="1998720"/>
            <a:ext cx="11226960" cy="415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WHAT IS DIABETES?</a:t>
            </a:r>
            <a:endParaRPr b="0" i="0" sz="20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5640" lvl="0" marL="306000" marR="0" rtl="0" algn="l">
              <a:lnSpc>
                <a:spcPct val="150000"/>
              </a:lnSpc>
              <a:spcBef>
                <a:spcPts val="961"/>
              </a:spcBef>
              <a:spcAft>
                <a:spcPts val="0"/>
              </a:spcAft>
              <a:buClr>
                <a:srgbClr val="71B9E4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Diabetes is a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chronic health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condition where blood glucose is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too high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indent="-305640" lvl="0" marL="306000" marR="0" rtl="0" algn="l">
              <a:lnSpc>
                <a:spcPct val="150000"/>
              </a:lnSpc>
              <a:spcBef>
                <a:spcPts val="961"/>
              </a:spcBef>
              <a:spcAft>
                <a:spcPts val="0"/>
              </a:spcAft>
              <a:buClr>
                <a:srgbClr val="71B9E4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If not managed well, can lead to serious health problems, such as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heart disease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kidney damage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vision loss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limb amputation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etc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0" i="0" sz="18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DIABETES IN AUSTRALIA?</a:t>
            </a:r>
            <a:endParaRPr b="0" i="0" sz="20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5640" lvl="0" marL="306000" marR="0" rtl="0" algn="l">
              <a:lnSpc>
                <a:spcPct val="150000"/>
              </a:lnSpc>
              <a:spcBef>
                <a:spcPts val="961"/>
              </a:spcBef>
              <a:spcAft>
                <a:spcPts val="0"/>
              </a:spcAft>
              <a:buClr>
                <a:srgbClr val="71B9E4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Around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1.8 million Australians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have diabetes. </a:t>
            </a:r>
            <a:endParaRPr b="0" i="0" sz="18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5640" lvl="0" marL="306000" marR="0" rtl="0" algn="l">
              <a:lnSpc>
                <a:spcPct val="150000"/>
              </a:lnSpc>
              <a:spcBef>
                <a:spcPts val="961"/>
              </a:spcBef>
              <a:spcAft>
                <a:spcPts val="0"/>
              </a:spcAft>
              <a:buClr>
                <a:srgbClr val="71B9E4"/>
              </a:buClr>
              <a:buSzPts val="1656"/>
              <a:buFont typeface="Noto Sans Symbols"/>
              <a:buChar char="◼"/>
            </a:pP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280 Australians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develop diabetes every day. </a:t>
            </a:r>
            <a:endParaRPr b="0" i="0" sz="18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5640" lvl="0" marL="306000" marR="0" rtl="0" algn="l">
              <a:lnSpc>
                <a:spcPct val="150000"/>
              </a:lnSpc>
              <a:spcBef>
                <a:spcPts val="961"/>
              </a:spcBef>
              <a:spcAft>
                <a:spcPts val="0"/>
              </a:spcAft>
              <a:buClr>
                <a:srgbClr val="71B9E4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Total annual cost impact of diabetes in Australia estimated at </a:t>
            </a:r>
            <a:r>
              <a:rPr b="1" i="1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$14.6 billion</a:t>
            </a:r>
            <a:r>
              <a:rPr b="0" i="0" lang="en-US" sz="18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</a:t>
            </a:r>
            <a:endParaRPr b="0" i="0" sz="1800" u="none" cap="none" strike="noStrike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 b="22988" l="-3" r="223" t="-71"/>
          <a:stretch/>
        </p:blipFill>
        <p:spPr>
          <a:xfrm>
            <a:off x="491040" y="1802160"/>
            <a:ext cx="11303280" cy="4366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QUESTIONS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1087920" y="3844800"/>
            <a:ext cx="1010952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there a correlation between specific features and the probability of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diabetes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491040" y="2130480"/>
            <a:ext cx="11310120" cy="821880"/>
          </a:xfrm>
          <a:prstGeom prst="rect">
            <a:avLst/>
          </a:prstGeom>
          <a:solidFill>
            <a:schemeClr val="dk1">
              <a:alpha val="60784"/>
            </a:schemeClr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WE USE STATISTICAL MODELLING TO PREDICT AND PREVENT EARLY ONSET DIABETES?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6453" l="0" r="0" t="24992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497880" y="1795320"/>
            <a:ext cx="11310120" cy="437292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PIPELINE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5" name="Google Shape;165;p4"/>
          <p:cNvGrpSpPr/>
          <p:nvPr/>
        </p:nvGrpSpPr>
        <p:grpSpPr>
          <a:xfrm>
            <a:off x="839515" y="2169360"/>
            <a:ext cx="10512368" cy="3625200"/>
            <a:chOff x="6835" y="0"/>
            <a:chExt cx="10512368" cy="3625200"/>
          </a:xfrm>
        </p:grpSpPr>
        <p:sp>
          <p:nvSpPr>
            <p:cNvPr id="166" name="Google Shape;166;p4"/>
            <p:cNvSpPr/>
            <p:nvPr/>
          </p:nvSpPr>
          <p:spPr>
            <a:xfrm>
              <a:off x="789452" y="0"/>
              <a:ext cx="8947134" cy="3625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65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835" y="1087560"/>
              <a:ext cx="1989606" cy="1450080"/>
            </a:xfrm>
            <a:prstGeom prst="roundRect">
              <a:avLst>
                <a:gd fmla="val 16667" name="adj"/>
              </a:avLst>
            </a:prstGeom>
            <a:solidFill>
              <a:srgbClr val="2995D6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77622" y="1158347"/>
              <a:ext cx="1848032" cy="1308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137526" y="1087560"/>
              <a:ext cx="1989606" cy="1450080"/>
            </a:xfrm>
            <a:prstGeom prst="roundRect">
              <a:avLst>
                <a:gd fmla="val 16667" name="adj"/>
              </a:avLst>
            </a:prstGeom>
            <a:solidFill>
              <a:srgbClr val="2995D6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 txBox="1"/>
            <p:nvPr/>
          </p:nvSpPr>
          <p:spPr>
            <a:xfrm>
              <a:off x="2208313" y="1158347"/>
              <a:ext cx="1848032" cy="1308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4268216" y="1087560"/>
              <a:ext cx="1989606" cy="1450080"/>
            </a:xfrm>
            <a:prstGeom prst="roundRect">
              <a:avLst>
                <a:gd fmla="val 16667" name="adj"/>
              </a:avLst>
            </a:prstGeom>
            <a:solidFill>
              <a:srgbClr val="2995D6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4339003" y="1158347"/>
              <a:ext cx="1848032" cy="1308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Visualisation</a:t>
              </a:r>
              <a:endPara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398907" y="1087560"/>
              <a:ext cx="1989606" cy="1450080"/>
            </a:xfrm>
            <a:prstGeom prst="roundRect">
              <a:avLst>
                <a:gd fmla="val 16667" name="adj"/>
              </a:avLst>
            </a:prstGeom>
            <a:solidFill>
              <a:srgbClr val="2995D6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6469694" y="1158347"/>
              <a:ext cx="1848032" cy="1308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Hypothesis Testing</a:t>
              </a:r>
              <a:endPara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529597" y="1087560"/>
              <a:ext cx="1989606" cy="1450080"/>
            </a:xfrm>
            <a:prstGeom prst="roundRect">
              <a:avLst>
                <a:gd fmla="val 16667" name="adj"/>
              </a:avLst>
            </a:prstGeom>
            <a:solidFill>
              <a:srgbClr val="2995D6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8600384" y="1158347"/>
              <a:ext cx="1848032" cy="1308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Summary</a:t>
              </a:r>
              <a:endPara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 b="31534" l="0" r="0" t="0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OVERVIEW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581040" y="2936880"/>
            <a:ext cx="1088460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FEATURES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7" name="Google Shape;187;p5"/>
          <p:cNvGraphicFramePr/>
          <p:nvPr/>
        </p:nvGraphicFramePr>
        <p:xfrm>
          <a:off x="777600" y="3441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{8C341106-CE72-4F36-8E3D-7A436411CD1D}</a:tableStyleId>
              </a:tblPr>
              <a:tblGrid>
                <a:gridCol w="2927875"/>
                <a:gridCol w="7760525"/>
              </a:tblGrid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Pregnancies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Number of times pregnant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Glucose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Plasma glucose concentration (mg/dL) (2 hours after Oral Glucose Tolerance Test)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Blood Pressure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Diastolic blood pressure (mm Hg)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Skin Thickness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Triceps skin fold thickness (mm)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Insulin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2-Hour serum insulin (mu U/ml)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BMI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Body mass index (weight in kg/(height in m)^2)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Diabetes Pedigree Function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Diabetes Pedigree Function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Age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Years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>
                        <a:alpha val="60000"/>
                      </a:srgbClr>
                    </a:solidFill>
                  </a:tcPr>
                </a:tc>
              </a:tr>
              <a:tr h="28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Outcome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Diabetes (Yes / No)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8" name="Google Shape;188;p5"/>
          <p:cNvSpPr/>
          <p:nvPr/>
        </p:nvSpPr>
        <p:spPr>
          <a:xfrm>
            <a:off x="479520" y="1915560"/>
            <a:ext cx="11310120" cy="913680"/>
          </a:xfrm>
          <a:prstGeom prst="rect">
            <a:avLst/>
          </a:prstGeom>
          <a:solidFill>
            <a:schemeClr val="dk1">
              <a:alpha val="60784"/>
            </a:schemeClr>
          </a:solidFill>
          <a:ln>
            <a:noFill/>
          </a:ln>
        </p:spPr>
        <p:txBody>
          <a:bodyPr anchorCtr="0" anchor="ctr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Observation: 768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Unique Features: 8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Source: National Institute of Diabetes and Digestive and Kidney Diseases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/>
          </a:blip>
          <a:srcRect b="31534" l="0" r="0" t="0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OVERVIEW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20" y="2349360"/>
            <a:ext cx="10188360" cy="354492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sp>
        <p:nvSpPr>
          <p:cNvPr id="199" name="Google Shape;199;p6"/>
          <p:cNvSpPr/>
          <p:nvPr/>
        </p:nvSpPr>
        <p:spPr>
          <a:xfrm>
            <a:off x="929520" y="1964160"/>
            <a:ext cx="419256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Table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31534" l="0" r="0" t="0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OVERVIEW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120" y="2303640"/>
            <a:ext cx="3707280" cy="353412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2240" y="2303640"/>
            <a:ext cx="3484080" cy="348408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sp>
        <p:nvSpPr>
          <p:cNvPr id="211" name="Google Shape;211;p7"/>
          <p:cNvSpPr/>
          <p:nvPr/>
        </p:nvSpPr>
        <p:spPr>
          <a:xfrm>
            <a:off x="1601280" y="1918080"/>
            <a:ext cx="419256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Diabetics in Dataset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6938280" y="1918080"/>
            <a:ext cx="419256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Percentage of Diabetics in Dataset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31534" l="0" r="0" t="0"/>
          <a:stretch/>
        </p:blipFill>
        <p:spPr>
          <a:xfrm>
            <a:off x="49788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/>
          <p:nvPr/>
        </p:nvSpPr>
        <p:spPr>
          <a:xfrm>
            <a:off x="497880" y="1808280"/>
            <a:ext cx="1130328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OVERVIEW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581040" y="1890000"/>
            <a:ext cx="419256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Population Distribution of each Feature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360" y="2256480"/>
            <a:ext cx="10739160" cy="37238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 b="13826" l="-154" r="153" t="17598"/>
          <a:stretch/>
        </p:blipFill>
        <p:spPr>
          <a:xfrm>
            <a:off x="480240" y="1808280"/>
            <a:ext cx="11303280" cy="43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491040" y="1808280"/>
            <a:ext cx="11310120" cy="43603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 txBox="1"/>
          <p:nvPr/>
        </p:nvSpPr>
        <p:spPr>
          <a:xfrm>
            <a:off x="581040" y="702000"/>
            <a:ext cx="11029320" cy="6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EXPLORATORY DATA ANALYSIS</a:t>
            </a:r>
            <a:endParaRPr b="0" i="0" sz="4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VICTORIA LOO | 26TH JULY 2021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3242"/>
          <a:stretch/>
        </p:blipFill>
        <p:spPr>
          <a:xfrm>
            <a:off x="857880" y="2332800"/>
            <a:ext cx="4208400" cy="3619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1040" y="2332800"/>
            <a:ext cx="5512680" cy="3619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7674">
              <a:srgbClr val="000000">
                <a:alpha val="40000"/>
              </a:srgbClr>
            </a:outerShdw>
          </a:effectLst>
        </p:spPr>
      </p:pic>
      <p:sp>
        <p:nvSpPr>
          <p:cNvPr id="235" name="Google Shape;235;p9"/>
          <p:cNvSpPr/>
          <p:nvPr/>
        </p:nvSpPr>
        <p:spPr>
          <a:xfrm>
            <a:off x="1119600" y="4854600"/>
            <a:ext cx="3218760" cy="304560"/>
          </a:xfrm>
          <a:prstGeom prst="rect">
            <a:avLst/>
          </a:prstGeom>
          <a:noFill/>
          <a:ln cap="rnd" cmpd="sng" w="28575">
            <a:solidFill>
              <a:srgbClr val="465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5346360" y="3897720"/>
            <a:ext cx="497520" cy="304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5346360" y="4068000"/>
            <a:ext cx="158400" cy="8953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 rot="5400000">
            <a:off x="5026320" y="4587480"/>
            <a:ext cx="142560" cy="81468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581040" y="1890000"/>
            <a:ext cx="419256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Correlation Analysis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2021-07-13T12:42:53Z</dcterms:created>
  <dc:creator>Wayne Chong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15</vt:i4>
  </property>
  <property fmtid="{D5CDD505-2E9C-101B-9397-08002B2CF9AE}" pid="4" name="PresentationFormat">
    <vt:lpwstr>Widescreen</vt:lpwstr>
  </property>
  <property fmtid="{D5CDD505-2E9C-101B-9397-08002B2CF9AE}" pid="5" name="Slides">
    <vt:i4>18</vt:i4>
  </property>
</Properties>
</file>